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7" r:id="rId3"/>
    <p:sldId id="264" r:id="rId4"/>
    <p:sldId id="285" r:id="rId5"/>
    <p:sldId id="265" r:id="rId6"/>
    <p:sldId id="266" r:id="rId7"/>
    <p:sldId id="273" r:id="rId8"/>
    <p:sldId id="284" r:id="rId9"/>
    <p:sldId id="268" r:id="rId10"/>
    <p:sldId id="269" r:id="rId11"/>
    <p:sldId id="260" r:id="rId12"/>
    <p:sldId id="277" r:id="rId13"/>
    <p:sldId id="278" r:id="rId14"/>
    <p:sldId id="280" r:id="rId15"/>
    <p:sldId id="281" r:id="rId16"/>
    <p:sldId id="286" r:id="rId17"/>
    <p:sldId id="283" r:id="rId18"/>
    <p:sldId id="272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441" autoAdjust="0"/>
    <p:restoredTop sz="94660"/>
  </p:normalViewPr>
  <p:slideViewPr>
    <p:cSldViewPr>
      <p:cViewPr>
        <p:scale>
          <a:sx n="80" d="100"/>
          <a:sy n="80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ED41-76CA-400A-8FCB-3919730DB36E}" type="datetimeFigureOut">
              <a:rPr lang="sr-Latn-CS" smtClean="0"/>
              <a:pPr/>
              <a:t>29.9.2016.</a:t>
            </a:fld>
            <a:endParaRPr lang="sr-Latn-C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9F87D4-383B-4814-BD78-7433C0B2031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ED41-76CA-400A-8FCB-3919730DB36E}" type="datetimeFigureOut">
              <a:rPr lang="sr-Latn-CS" smtClean="0"/>
              <a:pPr/>
              <a:t>29.9.2016.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7D4-383B-4814-BD78-7433C0B2031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ED41-76CA-400A-8FCB-3919730DB36E}" type="datetimeFigureOut">
              <a:rPr lang="sr-Latn-CS" smtClean="0"/>
              <a:pPr/>
              <a:t>29.9.2016.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7D4-383B-4814-BD78-7433C0B2031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ED41-76CA-400A-8FCB-3919730DB36E}" type="datetimeFigureOut">
              <a:rPr lang="sr-Latn-CS" smtClean="0"/>
              <a:pPr/>
              <a:t>29.9.2016.</a:t>
            </a:fld>
            <a:endParaRPr lang="sr-Latn-C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r-Latn-C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9F87D4-383B-4814-BD78-7433C0B2031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ED41-76CA-400A-8FCB-3919730DB36E}" type="datetimeFigureOut">
              <a:rPr lang="sr-Latn-CS" smtClean="0"/>
              <a:pPr/>
              <a:t>29.9.2016.</a:t>
            </a:fld>
            <a:endParaRPr lang="sr-Latn-C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7D4-383B-4814-BD78-7433C0B2031F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ED41-76CA-400A-8FCB-3919730DB36E}" type="datetimeFigureOut">
              <a:rPr lang="sr-Latn-CS" smtClean="0"/>
              <a:pPr/>
              <a:t>29.9.2016.</a:t>
            </a:fld>
            <a:endParaRPr lang="sr-Latn-C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7D4-383B-4814-BD78-7433C0B2031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ED41-76CA-400A-8FCB-3919730DB36E}" type="datetimeFigureOut">
              <a:rPr lang="sr-Latn-CS" smtClean="0"/>
              <a:pPr/>
              <a:t>29.9.2016.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79F87D4-383B-4814-BD78-7433C0B2031F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ED41-76CA-400A-8FCB-3919730DB36E}" type="datetimeFigureOut">
              <a:rPr lang="sr-Latn-CS" smtClean="0"/>
              <a:pPr/>
              <a:t>29.9.2016.</a:t>
            </a:fld>
            <a:endParaRPr lang="sr-Latn-C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7D4-383B-4814-BD78-7433C0B2031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ED41-76CA-400A-8FCB-3919730DB36E}" type="datetimeFigureOut">
              <a:rPr lang="sr-Latn-CS" smtClean="0"/>
              <a:pPr/>
              <a:t>29.9.2016.</a:t>
            </a:fld>
            <a:endParaRPr lang="sr-Latn-C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7D4-383B-4814-BD78-7433C0B2031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ED41-76CA-400A-8FCB-3919730DB36E}" type="datetimeFigureOut">
              <a:rPr lang="sr-Latn-CS" smtClean="0"/>
              <a:pPr/>
              <a:t>29.9.2016.</a:t>
            </a:fld>
            <a:endParaRPr lang="sr-Latn-C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7D4-383B-4814-BD78-7433C0B2031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ED41-76CA-400A-8FCB-3919730DB36E}" type="datetimeFigureOut">
              <a:rPr lang="sr-Latn-CS" smtClean="0"/>
              <a:pPr/>
              <a:t>29.9.2016.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7D4-383B-4814-BD78-7433C0B2031F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81ED41-76CA-400A-8FCB-3919730DB36E}" type="datetimeFigureOut">
              <a:rPr lang="sr-Latn-CS" smtClean="0"/>
              <a:pPr/>
              <a:t>29.9.2016.</a:t>
            </a:fld>
            <a:endParaRPr lang="sr-Latn-C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9F87D4-383B-4814-BD78-7433C0B2031F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332656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ФРАНАЧКА </a:t>
            </a:r>
            <a:r>
              <a:rPr lang="sr-Latn-C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ДРЖАВА</a:t>
            </a:r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/>
              <a:t>НАЈЗНАЧАНИЈА ВАРВАРСКА ДРЖАВА</a:t>
            </a:r>
          </a:p>
          <a:p>
            <a:pPr>
              <a:buFont typeface="Arial" pitchFamily="34" charset="0"/>
              <a:buChar char="•"/>
            </a:pPr>
            <a:r>
              <a:rPr lang="sr-Cyrl-RS" sz="2400" b="1" dirty="0" smtClean="0"/>
              <a:t>ЗБОГ</a:t>
            </a:r>
            <a:r>
              <a:rPr lang="sr-Cyrl-RS" sz="2400" dirty="0" smtClean="0"/>
              <a:t> НАСТАНКА </a:t>
            </a:r>
            <a:r>
              <a:rPr lang="sr-Cyrl-RS" sz="3200" b="1" dirty="0" smtClean="0"/>
              <a:t>ФЕУДАЛИЗМА</a:t>
            </a:r>
            <a:r>
              <a:rPr lang="sr-Cyrl-RS" sz="3200" dirty="0" smtClean="0"/>
              <a:t> </a:t>
            </a:r>
            <a:r>
              <a:rPr lang="sr-Cyrl-RS" sz="2400" dirty="0" smtClean="0"/>
              <a:t>И ШИРЕЊА </a:t>
            </a:r>
            <a:r>
              <a:rPr lang="sr-Cyrl-RS" sz="3200" b="1" dirty="0" smtClean="0"/>
              <a:t>ХРИШЋАНСТВА</a:t>
            </a:r>
          </a:p>
          <a:p>
            <a:pPr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НАСТАЛА У </a:t>
            </a:r>
            <a:r>
              <a:rPr lang="sr-Latn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веку НА ТЕРИТОРИЈИ римске провинције ГАЛИЈЕ</a:t>
            </a:r>
          </a:p>
          <a:p>
            <a:r>
              <a:rPr lang="sr-Cyrl-RS" sz="2800" dirty="0" smtClean="0"/>
              <a:t> </a:t>
            </a:r>
          </a:p>
          <a:p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996952"/>
            <a:ext cx="6696744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0"/>
            <a:ext cx="4632257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140968"/>
            <a:ext cx="9144000" cy="221599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Карло Велики је наредио да се у свим црквама и  манастирима отворе школе у жељи да обнови писменост </a:t>
            </a:r>
            <a:r>
              <a:rPr lang="sr-Cyrl-RS" sz="2400" dirty="0" smtClean="0"/>
              <a:t>у свом варварском царству  и на свом двору у Ахену  окупио најученије људе да запишу своја знања што се назива 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КАРОЛИНШКА РЕНЕСАНСА </a:t>
            </a:r>
            <a:r>
              <a:rPr lang="sr-Cyrl-RS" sz="2400" dirty="0" smtClean="0"/>
              <a:t>(</a:t>
            </a:r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Карлова обнова културе</a:t>
            </a:r>
            <a:r>
              <a:rPr lang="sr-Cyrl-RS" sz="2400" dirty="0" smtClean="0"/>
              <a:t>)</a:t>
            </a:r>
            <a:endParaRPr lang="sr-Latn-RS" sz="2400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08104" y="1268760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Albert Direr, Imperator</a:t>
            </a:r>
            <a:r>
              <a:rPr lang="sr-Cyrl-RS" dirty="0" smtClean="0"/>
              <a:t> Ка</a:t>
            </a:r>
            <a:r>
              <a:rPr lang="sr-Latn-RS" dirty="0" smtClean="0"/>
              <a:t>rl</a:t>
            </a:r>
            <a:r>
              <a:rPr lang="sr-Cyrl-RS" dirty="0" smtClean="0"/>
              <a:t>о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30120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И сам је покушавао да научи да чита и пише  латински и грчки. Пошто је касно почео није успео да научи писање.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02128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Прочитати текст из уџбеника Карло  Велики стр. 35-36.</a:t>
            </a:r>
            <a:endParaRPr lang="en-US" dirty="0"/>
          </a:p>
        </p:txBody>
      </p:sp>
    </p:spTree>
  </p:cSld>
  <p:clrMapOvr>
    <a:masterClrMapping/>
  </p:clrMapOvr>
  <p:transition spd="slow">
    <p:zoom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48680"/>
            <a:ext cx="853244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000" b="1" dirty="0" smtClean="0"/>
              <a:t>Карловим освајањима се ширило и феудално уређење по Зап. Европи.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340768"/>
            <a:ext cx="7704856" cy="467820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Моћног цара Карла Великог  је наследио неамбициозни син</a:t>
            </a:r>
            <a:r>
              <a:rPr lang="sr-Cyrl-RS" sz="2800" b="1" dirty="0" smtClean="0">
                <a:solidFill>
                  <a:srgbClr val="7030A0"/>
                </a:solidFill>
              </a:rPr>
              <a:t> </a:t>
            </a:r>
            <a:r>
              <a:rPr lang="sr-Cyrl-RS" sz="2800" dirty="0" smtClean="0"/>
              <a:t>Лудвиг Побожни који је имао 3 сина  која су заратила </a:t>
            </a:r>
            <a:r>
              <a:rPr lang="sr-Cyrl-RS" sz="2800" smtClean="0"/>
              <a:t>око царске круне </a:t>
            </a:r>
            <a:r>
              <a:rPr lang="sr-Cyrl-RS" sz="2800" dirty="0" smtClean="0"/>
              <a:t>.</a:t>
            </a:r>
          </a:p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Подела Карловог Светог римског царства на 3 државе уговором у Вердену 843, од стране његових  унука</a:t>
            </a:r>
            <a:r>
              <a:rPr lang="sr-Cyrl-RS" sz="28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Италија</a:t>
            </a:r>
            <a:r>
              <a:rPr lang="sr-Cyrl-RS" sz="2800" b="1" dirty="0" smtClean="0"/>
              <a:t> са Лотарингијом-цар Лотар Први, најстарији.</a:t>
            </a:r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Француска</a:t>
            </a:r>
            <a:r>
              <a:rPr lang="sr-Cyrl-RS" sz="2800" b="1" dirty="0" smtClean="0"/>
              <a:t>-краљ Карло Ћелави</a:t>
            </a:r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Немачка</a:t>
            </a:r>
            <a:r>
              <a:rPr lang="sr-Cyrl-RS" sz="2800" b="1" dirty="0" smtClean="0"/>
              <a:t>- краљ Лудвиг Немачки </a:t>
            </a:r>
          </a:p>
          <a:p>
            <a:endParaRPr lang="sr-Cyrl-RS" dirty="0" smtClean="0"/>
          </a:p>
        </p:txBody>
      </p:sp>
    </p:spTree>
  </p:cSld>
  <p:clrMapOvr>
    <a:masterClrMapping/>
  </p:clrMapOvr>
  <p:transition spd="slow">
    <p:strips dir="ru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Верденски уговор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pic>
        <p:nvPicPr>
          <p:cNvPr id="19461" name="Picture 5" descr="&amp;Dcy;&amp;acy;&amp;tcy;&amp;ocy;&amp;tcy;&amp;iecy;&amp;kcy;&amp;acy;:Kv v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640960" cy="4680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20688"/>
            <a:ext cx="8686800" cy="674712"/>
          </a:xfrm>
        </p:spPr>
        <p:txBody>
          <a:bodyPr/>
          <a:lstStyle/>
          <a:p>
            <a:r>
              <a:rPr lang="sr-Latn-CS" dirty="0"/>
              <a:t>Nastanak feudalnih odnosa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sz="2800" dirty="0"/>
              <a:t>Nastaju u vreme države Karolinga </a:t>
            </a:r>
          </a:p>
          <a:p>
            <a:r>
              <a:rPr lang="sr-Latn-CS" sz="2800" dirty="0"/>
              <a:t>Uspostavljaju se veze zavisnosti, koje se baziraju na ličnoj </a:t>
            </a:r>
            <a:r>
              <a:rPr lang="sr-Latn-CS" sz="2800" dirty="0" smtClean="0"/>
              <a:t>odanosti</a:t>
            </a:r>
            <a:endParaRPr lang="sr-Latn-CS" sz="2800" dirty="0"/>
          </a:p>
          <a:p>
            <a:r>
              <a:rPr lang="sr-Latn-CS" sz="2800" dirty="0"/>
              <a:t>Podanik polaže zakletvu vernosti svom gospodaru, čime se uspostavlja lična veza </a:t>
            </a:r>
          </a:p>
          <a:p>
            <a:r>
              <a:rPr lang="sr-Latn-CS" sz="2800" dirty="0"/>
              <a:t>Podanik tako postaje </a:t>
            </a:r>
            <a:r>
              <a:rPr lang="sr-Latn-CS" sz="2800" b="1" dirty="0"/>
              <a:t>vazal,</a:t>
            </a:r>
            <a:r>
              <a:rPr lang="sr-Latn-CS" sz="2800" dirty="0"/>
              <a:t> a gospodar njegov </a:t>
            </a:r>
            <a:r>
              <a:rPr lang="sr-Latn-CS" sz="2800" b="1" dirty="0"/>
              <a:t>senior</a:t>
            </a:r>
            <a:endParaRPr lang="sr-Latn-CS" sz="2800" dirty="0"/>
          </a:p>
          <a:p>
            <a:r>
              <a:rPr lang="sr-Latn-CS" sz="2800" dirty="0"/>
              <a:t>Zakletva vernosti bila je praćena ceremonijom uvodjenja u zvanje, koja se naziva </a:t>
            </a:r>
            <a:r>
              <a:rPr lang="sr-Latn-CS" sz="2800" b="1" dirty="0"/>
              <a:t>investitura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Ceremonija investiture</a:t>
            </a: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pic>
        <p:nvPicPr>
          <p:cNvPr id="25604" name="Picture 4" descr="p015_0_0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64096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b="1" dirty="0"/>
              <a:t>Za ličnu odanost i vernu službu vazal je od seniora dobijao zemljišni posed</a:t>
            </a:r>
          </a:p>
          <a:p>
            <a:r>
              <a:rPr lang="sr-Latn-CS" dirty="0"/>
              <a:t>U početku to je bio posed koji je dobijan na doživotno korišćenje-</a:t>
            </a:r>
            <a:r>
              <a:rPr lang="sr-Latn-CS" b="1" dirty="0"/>
              <a:t>beneficijum</a:t>
            </a:r>
          </a:p>
          <a:p>
            <a:r>
              <a:rPr lang="sr-Latn-CS" b="1" dirty="0"/>
              <a:t>Vremenom je taj posed postao nasledan i dobija ime </a:t>
            </a: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• Владар је неприкосновена личност у држави.&#10;Феудалци зависе од њега, они су његови&#10;вазали.&#10;• Владар феудалцима додељује ф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12968" cy="6218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b="1" dirty="0"/>
              <a:t>Obaveze vazala su sadržane u dvema institucijama</a:t>
            </a:r>
            <a:r>
              <a:rPr lang="sr-Latn-CS" dirty="0"/>
              <a:t>: </a:t>
            </a:r>
          </a:p>
          <a:p>
            <a:r>
              <a:rPr lang="sr-Latn-CS" b="1" dirty="0"/>
              <a:t>Savetu</a:t>
            </a:r>
            <a:r>
              <a:rPr lang="sr-Latn-CS" dirty="0"/>
              <a:t> (odredjena dvorska služba) </a:t>
            </a:r>
          </a:p>
          <a:p>
            <a:r>
              <a:rPr lang="sr-Latn-CS" b="1" dirty="0"/>
              <a:t>Pomoći</a:t>
            </a:r>
            <a:r>
              <a:rPr lang="sr-Latn-CS" dirty="0"/>
              <a:t> (vojna služba, obaveza da se odazove na vojni poziv seniora)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071546"/>
            <a:ext cx="585791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241176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4005064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002060"/>
                </a:solidFill>
              </a:rPr>
              <a:t>ХЛОДОВЕХ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509120"/>
            <a:ext cx="1440160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Оснивач Франачке државе</a:t>
            </a:r>
            <a:r>
              <a:rPr lang="sr-Cyrl-RS" b="1" dirty="0" smtClean="0">
                <a:solidFill>
                  <a:srgbClr val="7030A0"/>
                </a:solidFill>
              </a:rPr>
              <a:t> </a:t>
            </a:r>
            <a:r>
              <a:rPr lang="en-GB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FFFF00"/>
                </a:solidFill>
              </a:rPr>
              <a:t>Хлодовех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260649"/>
            <a:ext cx="6732240" cy="669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Франци</a:t>
            </a:r>
            <a:r>
              <a:rPr lang="sr-Cyrl-RS" sz="2400" dirty="0" smtClean="0"/>
              <a:t> су </a:t>
            </a:r>
            <a:r>
              <a:rPr lang="sr-Cyrl-RS" sz="2400" b="1" dirty="0" smtClean="0"/>
              <a:t>451</a:t>
            </a:r>
            <a:r>
              <a:rPr lang="sr-Cyrl-RS" sz="2400" dirty="0" smtClean="0"/>
              <a:t>.прешли Рајну, и </a:t>
            </a:r>
            <a:r>
              <a:rPr lang="sr-Cyrl-RS" sz="2400" b="1" dirty="0" smtClean="0"/>
              <a:t>населили</a:t>
            </a:r>
            <a:r>
              <a:rPr lang="sr-Cyrl-RS" sz="2400" dirty="0" smtClean="0"/>
              <a:t> се у </a:t>
            </a:r>
            <a:r>
              <a:rPr lang="sr-Cyrl-RS" sz="2400" b="1" dirty="0" smtClean="0"/>
              <a:t>Галији</a:t>
            </a:r>
            <a:r>
              <a:rPr lang="sr-Cyrl-RS" sz="2400" dirty="0" smtClean="0"/>
              <a:t> искористивши  Атилин пљачкашки упад.</a:t>
            </a:r>
          </a:p>
          <a:p>
            <a:r>
              <a:rPr lang="sr-Cyrl-RS" sz="2400" dirty="0" smtClean="0"/>
              <a:t>Постепено освајају целу Галију.</a:t>
            </a:r>
          </a:p>
          <a:p>
            <a:pPr>
              <a:buFont typeface="Arial" pitchFamily="34" charset="0"/>
              <a:buChar char="•"/>
            </a:pPr>
            <a:r>
              <a:rPr lang="sr-Cyrl-RS" sz="2400" dirty="0" smtClean="0"/>
              <a:t>Њихов племенски вођа 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Хлодовех</a:t>
            </a:r>
            <a:r>
              <a:rPr lang="sr-Cyrl-RS" sz="2400" dirty="0" smtClean="0">
                <a:solidFill>
                  <a:srgbClr val="7030A0"/>
                </a:solidFill>
              </a:rPr>
              <a:t>  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прима хришћанство 496 .из Рима</a:t>
            </a:r>
            <a:r>
              <a:rPr lang="sr-Cyrl-RS" sz="2400" b="1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/>
              <a:t>и покрштава све Франке. После чега добија краљевску круну тј.постаје 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први франачки краљ </a:t>
            </a:r>
            <a:r>
              <a:rPr lang="sr-Cyrl-RS" sz="2400" dirty="0" smtClean="0"/>
              <a:t>династиј</a:t>
            </a:r>
            <a:r>
              <a:rPr lang="sr-Latn-RS" sz="2400" dirty="0" smtClean="0"/>
              <a:t>e</a:t>
            </a:r>
            <a:r>
              <a:rPr lang="sr-Cyrl-RS" sz="2400" dirty="0" smtClean="0"/>
              <a:t> </a:t>
            </a:r>
            <a:r>
              <a:rPr lang="sr-Cyrl-RS" sz="2400" dirty="0" smtClean="0">
                <a:solidFill>
                  <a:srgbClr val="7030A0"/>
                </a:solidFill>
              </a:rPr>
              <a:t>МЕРОВИНГ</a:t>
            </a:r>
            <a:r>
              <a:rPr lang="sr-Cyrl-RS" sz="2400" dirty="0" smtClean="0"/>
              <a:t>. Хришћанство је ојачало и учврстило краљеву власт. </a:t>
            </a:r>
          </a:p>
          <a:p>
            <a:r>
              <a:rPr lang="sr-Cyrl-RS" sz="2400" dirty="0" smtClean="0"/>
              <a:t>После Хлодовехове смрти Франачка 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држава</a:t>
            </a:r>
            <a:r>
              <a:rPr lang="sr-Cyrl-R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слаби</a:t>
            </a: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400" dirty="0" smtClean="0"/>
              <a:t>и распада се на три дела 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због власти</a:t>
            </a:r>
          </a:p>
          <a:p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,, 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лењих краљева</a:t>
            </a:r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sr-Cyrl-RS" sz="2400" dirty="0" smtClean="0">
                <a:solidFill>
                  <a:srgbClr val="7030A0"/>
                </a:solidFill>
              </a:rPr>
              <a:t> </a:t>
            </a:r>
            <a:r>
              <a:rPr lang="sr-Cyrl-RS" sz="2400" dirty="0" smtClean="0"/>
              <a:t>све док је мајордом Пипин Херисталски поново не уједини 663.</a:t>
            </a:r>
          </a:p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Мајордом=управник двора</a:t>
            </a:r>
            <a:r>
              <a:rPr lang="sr-Cyrl-RS" sz="2400" dirty="0" smtClean="0"/>
              <a:t>.</a:t>
            </a:r>
          </a:p>
          <a:p>
            <a:r>
              <a:rPr lang="sr-Cyrl-RS" sz="2400" b="1" dirty="0" smtClean="0"/>
              <a:t>Славу и моћ Франачке обнавља </a:t>
            </a:r>
            <a:r>
              <a:rPr lang="sr-Cyrl-RS" sz="2400" dirty="0" smtClean="0"/>
              <a:t>његов син </a:t>
            </a:r>
            <a:r>
              <a:rPr lang="sr-Cyrl-RS" sz="2400" b="1" dirty="0" smtClean="0"/>
              <a:t>Карло Мартел ( Чекић)</a:t>
            </a:r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pull dir="rd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19145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636912"/>
            <a:ext cx="190770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Карло Мартел</a:t>
            </a:r>
            <a:endParaRPr lang="en-US" dirty="0"/>
          </a:p>
        </p:txBody>
      </p:sp>
      <p:pic>
        <p:nvPicPr>
          <p:cNvPr id="3075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1971675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60648"/>
            <a:ext cx="1800200" cy="2771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051720" y="404664"/>
            <a:ext cx="4896544" cy="35394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800" dirty="0" smtClean="0"/>
              <a:t>Мајордом </a:t>
            </a:r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Карло Мартел </a:t>
            </a:r>
            <a:r>
              <a:rPr lang="sr-Cyrl-R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почетком 8</a:t>
            </a:r>
            <a:r>
              <a:rPr lang="sr-Cyrl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r-Cyrl-R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sr-Cyrl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sr-Cyrl-R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уводи оклопну коњицу </a:t>
            </a:r>
            <a:r>
              <a:rPr lang="sr-Cyrl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витезове ), </a:t>
            </a:r>
            <a:r>
              <a:rPr lang="sr-Cyrl-R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феудализам</a:t>
            </a:r>
            <a:r>
              <a:rPr lang="sr-Cyrl-RS" sz="2800" dirty="0" smtClean="0">
                <a:solidFill>
                  <a:srgbClr val="7030A0"/>
                </a:solidFill>
              </a:rPr>
              <a:t> </a:t>
            </a:r>
            <a:r>
              <a:rPr lang="sr-Cyrl-RS" sz="2800" dirty="0" smtClean="0"/>
              <a:t>и</a:t>
            </a:r>
            <a:r>
              <a:rPr lang="sr-Cyrl-RS" sz="2800" dirty="0" smtClean="0">
                <a:solidFill>
                  <a:srgbClr val="7030A0"/>
                </a:solidFill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зауставља</a:t>
            </a:r>
            <a:r>
              <a:rPr lang="sr-Cyrl-RS" sz="2800" b="1" dirty="0" smtClean="0">
                <a:solidFill>
                  <a:srgbClr val="FFFF00"/>
                </a:solidFill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Арабљане</a:t>
            </a:r>
            <a:r>
              <a:rPr lang="sr-Cyrl-RS" sz="2800" b="1" dirty="0" smtClean="0">
                <a:solidFill>
                  <a:srgbClr val="FFFF00"/>
                </a:solidFill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 Поатјеа 732. </a:t>
            </a:r>
            <a:r>
              <a:rPr lang="sr-Cyrl-RS" sz="2800" dirty="0" smtClean="0"/>
              <a:t>чиме је </a:t>
            </a:r>
            <a:r>
              <a:rPr lang="sr-Cyrl-R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одбранио Франачку </a:t>
            </a:r>
            <a:r>
              <a:rPr lang="sr-Cyrl-RS" sz="2800" dirty="0" smtClean="0">
                <a:solidFill>
                  <a:srgbClr val="FFFF00"/>
                </a:solidFill>
              </a:rPr>
              <a:t>и</a:t>
            </a:r>
            <a:r>
              <a:rPr lang="sr-Cyrl-RS" sz="2800" dirty="0" smtClean="0"/>
              <a:t> целу </a:t>
            </a:r>
            <a:r>
              <a:rPr lang="sr-Cyrl-R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Западну Европу </a:t>
            </a:r>
            <a:r>
              <a:rPr lang="sr-Cyrl-RS" sz="2800" dirty="0" smtClean="0"/>
              <a:t>и </a:t>
            </a:r>
            <a:r>
              <a:rPr lang="sr-Cyrl-R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обновио моћ Франачке</a:t>
            </a:r>
            <a:r>
              <a:rPr lang="sr-Cyrl-RS" sz="28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4149080"/>
            <a:ext cx="568863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Са витешким одредима и феудалним односима је приморао дивље Франке на послушност због чега је назван Чекић.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9492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ВИТЕЗ</a:t>
            </a:r>
            <a:r>
              <a:rPr lang="sr-Cyrl-RS" dirty="0" smtClean="0"/>
              <a:t>-средњовековни ратник на коњу.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2996952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Карло Мартел</a:t>
            </a:r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ransition spd="slow">
    <p:checker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e/e7/Steuben_-_Bataille_de_Poitiers.png/600px-Steuben_-_Bataille_de_Poiti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24745"/>
            <a:ext cx="6408712" cy="424847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75656" y="5661248"/>
            <a:ext cx="640871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Битка код Поатјеа 732.</a:t>
            </a:r>
            <a:r>
              <a:rPr lang="sr-Latn-RS" b="1" dirty="0" smtClean="0"/>
              <a:t> </a:t>
            </a:r>
            <a:r>
              <a:rPr lang="sr-Cyrl-RS" b="1" dirty="0" smtClean="0"/>
              <a:t>у Франачкој</a:t>
            </a:r>
          </a:p>
          <a:p>
            <a:pPr algn="ctr"/>
            <a:r>
              <a:rPr lang="sr-Cyrl-RS" b="1" dirty="0" smtClean="0"/>
              <a:t>Први пораз Арабљана после 100 година -Карло Мартел</a:t>
            </a:r>
            <a:r>
              <a:rPr lang="en-GB" b="1" dirty="0" smtClean="0"/>
              <a:t>,</a:t>
            </a:r>
            <a:r>
              <a:rPr lang="sr-Cyrl-RS" b="1" dirty="0" smtClean="0"/>
              <a:t>одбранио Зап. Европу </a:t>
            </a:r>
            <a:endParaRPr lang="en-US" b="1" dirty="0"/>
          </a:p>
        </p:txBody>
      </p:sp>
      <p:sp>
        <p:nvSpPr>
          <p:cNvPr id="1028" name="AutoShape 4" descr="data:image/jpeg;base64,/9j/4AAQSkZJRgABAQAAAQABAAD/2wCEAAkGBxQTEhUUExQVFhUXFxwaFxYYGSAfHhsfIB0iGhsdHiAhIikjHR8lHxsZITEhJiktLi8uGh8zODMsNzQtLiwBCgoKDg0OGxAQGywmICQsLCwsLCwsLCwsLCwsLCwsLCwsLCwsLCwsLCwsLCwsLCwsLCwsLCwsLCwsLCwsLCwsLP/AABEIAIYAwAMBIgACEQEDEQH/xAAcAAACAgMBAQAAAAAAAAAAAAAFBgMEAAIHAQj/xABHEAACAQMDAgQDBQUFBAgHAAABAhEDEiEABDEFQQYTIlEyYXEHFEKBkSNSobHBM2Ki0fBTgpLhFRckNHKz0vElQ0Rjc3Sy/8QAGAEAAwEBAAAAAAAAAAAAAAAAAQIDAAT/xAAlEQACAgICAgIBBQAAAAAAAAAAAQIRAyESMSJBE1FhBDJSkaH/2gAMAwEAAhEDEQA/AHfeVNy24qqtUqoYWgKpgQDyR/PUm529eQRWPEfAPyx7f5DXvVev7OnVdXq0w6mGUTdMcQB89Q7PxTsnMCugMD4mtmcRDR8pPzGo2/opSN1Xcz/aHv8AhH+v56tJ5g5f9ANEqO3Vh6YK9iDIj6jVXe7hEqUqUi+o2FnIVQSx/gB+emUjUjwXe549gPz1DWqv2b+Wru+NKkt9Vgij8TGBnjtjQ/e7qjT9TMMiQAbiR747fMwNK5+jJCh478WVtk+3FMq13mO6sB6lWABI+EklvV2t059O3grU0q02JSooZcCYIkT8/wDnrjnjbd/e97NME07FRcgTByfzLa6P9koY9PUPwtWoEJ5tmY/IlhHaI00qUQLsYmY+/wDL/LUdR2jk/wABrbqXUkputIWvWfCUx8wSC8fCmCST2BiTqamiqqqzyQBLHv7n5Z/TjUbZWNAzzHj4j+n/AC1MajwfUf0H+Wt33VOSB6o/dBP8tRv1WksfFJ4EEGMXH6LImfcDkgFU2VdUWlux6pPvA/y1Gy1J+MD/AHQdQ7rqqrAVGcz9B9fc/wAOdDNxuqzT60pDB/ZiT+vJOnSbJaDD1Co9TqJ4LWj+ca3ipHxD/hGlVdhdN1zns7zIHyjMYOru26Q1PIdlPsHYA/xjJEfKdFr8gDdz+/8Ah1ju88/4RoTt9zugmaieYgBdWTB94IiViIOeRxq3tupO2XoRnlWn+Y+XuNDZkkXA7/vf4RqQOff+A14u4XGDngGAf55169fOEz8/9Y0LZqRBUqMOPpxrynWb/Q14d60/Cn5k/n/rOqm43NU/CUA/eClv0zHb31lbDpBaluT7/wANWKG5JaOxPtpSqecRPmuMjLQv6qpHt3PfjW3RN3XO4pq1RmS4m4pAYBeJ9weZj89O06E4xEnxf6t9ugpBJYm2YmBBH6rB+o0D+4RDCmbTkt8ptXIwJIf9DjOiviitSfqVanTWoJrW1GKoyhyYBzJC3EKTjkH21X8JCn+2EstRIVFECSLxgmJBBBJzwOAc2bomkwp0OhVQkJeotlhSJE+4K+8iM/lE6sbSpUfdGuJmnQMmbhaxUIonJAFxPeXOqe33C1KjUBcyio1ypJRQP7MA8sxqEiSLfzA1c6DTG7oJRpSxQrffBUBarN+0JBMxi0Zz8p0G0FJl3qnWqvkVAVUB1gVE5g/iA+Fh8+ADPsdJL1mDQhYkgFp9ORMk/vYxOBz76eOr1vKc0QVSxXjzFKKsAOFUkftTDHiIEHMjQmmyoT5zbUExBYQWIMmefYKRj4xrKSaNW9gDxEvkDJDtZTbmQHDsriIzJIGPbHbTjsutnZ7alt1YtUgvVJAgFvWwHYkkkfKCTyAVmoWnzHYVFoLRrlSgTDliR782seZjtoj1DqO4p2uadFFQp5gGXKlrTYzRBEsBAkGPbSfgfXYd8K9LendXdiatWQhIEqgYSQD3diJ+Sj56OP1Iq5Uu6gEi4oADEmASsCAB/wAQ0pNvF9FTzmSmhY3K0jAvQWzCjPwH9w/lZ6P1iqyUmNFYFFRkm5rWN1rHiLyAG7iNI02OqQfPVAzD1EXEBZpgBjmYkiSCOMcge8UjUp1Hp1/MF1ziiluMGwN8j+LPBcc4gXW6mqg1ai5ppTuKEMCPVcvAKmBI/vHgjGq564adE7qggArOyVaUw1N4+NWwyhkE3D93vAI0YsaUkNJrVJPxzJmUJIjJxIHAkDkgg6mWuGMRULZAPlwo7iSG4ODPtpE6Fv1obWmFpsDuB+0vcICEeQUVRMFScsRj9RN0jdO9PdsQFLM9IWiLVVVakWMzNqOhnMD5HTcWI5h+j1u7bhgrAvTqsrA8EKSvPv6Pn8Wq/Qeo+caSUxfFJDuC/qYsysAhDDMWSBMgH56AdE9ZRRU9IemcDJUhiykZtkILTMS8a16lLV0pp+zemxqX0y1xKx6cYIEm1R7HsTrV6Bd7Gfe7h6depVRLmbbBAAfUjgSpVcsVIYyAJMDmBrbZdZVNrUnd3VXNQpWZZa4BVICAciAQDn1CZydAq1AXVKr/ABEFlaRAbDXFjwsEn5QPaNZufIVDUFMv5ZDN6lJKj4SZMtkyWgj560egtK6L3hzequ5pK9VAK1Memot5qHC5c5Rj2BmZjTduOsUBKlltHwlfVaAoNxAmILCB3jXGWcVK9Ko7jDqp5iJmf7txLGPfjRFd3R25NRApgCkyqIIBthgSYkMv5T850ZRfoRM6gerLJwoKyHFrFlwSIAyQbcH6aDb7qpvRzUgAMaiiFDUiFgzMqVZlIb2ZgfkvbHqXNWm6D0AVAAbl+VsyFECCDaTjsNUGrs26pirTW0KaCgkS5ZoYt+OSW4Ax250FF2FyQ277xAgXy6ym92/sqk5WACs4Eq3M4hl/Kn4U6u1TdUFDXAMJheQVYEk84KnPtdxxpb6yUq1LmYCCzEG70mQGtCSxwAGMAT+mjHhbpNUb3a1VJ8kuSrOApYi7zLROTJkzEy0DnTuOhL2L3iHqarvOpPcTVNfyzTkiUQyLWgwxIj5RiZFsDdTRn88NU4cLSUgWO0IyFlXMpTkQvYkRqfxXQ21HfbhvvF1SrVq3ELAokscn98iIEwASDmNAU2pCpC3UwtQKVDQCQIuPYmO/sNHQENvQKFMbtKdjS1NRFMg+pQ7EOYME8SufTxBwZF20Y1KaepPL8+nb6luYqHEcAhL4zlGXgggT0bqThQQ9Riz+YqqgmnhkYv3EIyw3EWnidLWz6tuai1aVG6pfksCxaOOQQSvqEBj3x30qi5MaTUUdP+0Dd7ehWtdiGqIWKAEhrSLWMcMvqgz2PsNc46zU8zbmsyWMhCSCfUwMv9Ylpxi331a6TtKm5c7neTUDvUSpTLhar+WAWwxUACVBgjE8ag6xUUdPpMjvcKzLUS+ZRnYr6eA2AZj9RoqKTA2+NkabVqe58zcBnYSfLk4u5L88xJXjBnnR9d4+529SnTAFWgWhZm695plJyVIDKT2JHHcZS6xTa0inYAo/Zv60CKIALKAw+sQfbVrxTQO0WnvKdTy6qAJaswSCIunDfDkd4U4zodvY3S0e/wDRwUrTZSaT1FTzSpNzK4W4iMAeuCT+L2jWu6dRaoQoUMfF6gpMkzyxGHgCAD+eqFfebzdbVnFNKNI1yHaIUNbAABMhZLTE5Py1a8Chtw1arWF1OktrL6hexMhMHJFuYwZUdxpmmlYE1Zb6HX+8mvQpGojshSneREMTepEfFElScjOtfDm/UUXobiiSD6lqlTcoAAtCmA3wmCpORwNHf+hA1tWVRq9jUxTELBHoNN+C4ZkxxaGkGNA+vMz13D1CyhVg/I3NABGcHk4z8wNSnKl+C2GHOSRb3fW2qKPKo01diTTLQc0/UAAYtRApBaYNz++BfiHprbcUq1K5F3lEedQkifhLKSM2ksIIEgkj3mJ6lCk+QAzKVJBOFbAl8Zmf8tGOo1arUy+7qL5tOmIRouKZYEDF3xKSuGkH4o0cc1KqRs2FwfdkHQutVAa9UpcyhQKhEegDClQPjBCm4cywiNWeldTp1atPbkWLWM1mUeqpC4UOT8JInAH66jrVVo01R0KFlBFQgFHgBb1CtMZ/vYMzyNTeH9oq1AAEeqy3KisPhMwFJ+X4/mfYALOV9AjFVTJ+v7Xbv5tOluLaTIbrmBCksLSGwCGySCT2yONLW6dqRSmym9K3lkUoPm3GCKajJBWAe3qgT2KU6L1F3Xmiz7uUZ4INyktfbESoHBYsSTyYOhVfbO1am4NSabBlFJbqhCuCfKGRjsTKnHYGXxizPanhqrTrBHRYqfCDniWXjuIPvIU50wbHw7NOpejIzMPWoJ8wwWcImTbNvq7XCPY69SNWWZG+71KUqFsvq2t8VxEreLuwOQc628NeMalIUKDjzKjs1IurSwpoQ1J89m82oMkGKcz207TcbE5JSoqb4belRVrCTQPryLoMWsQw9QI74tLEEA26o7TpVImpXVD60LKpIDcxd8pJ/wAI451p4qZqe8iv62b12hZYGSEa397LQIIIie0G6Wx8ukAp9MZWohDS4JZYEkCbTGTkH56WSajaGhTnUi14a3gdHqbWjVVqlMU66Iq2ygYqKd2AWDRbB/D3BmTw/thT3exQVVIImmlpB4DHB9grCCJGlzw/1dmo7gmsaVMVXCi2GqG0NJ7F4VJGACSe+if2euau726+YreTezEATLNNr3eoeo4I9j89FptiXSAXiXpBG5ru9M3PvK7KT+OmpSIJ4Evz8iTgDRrpmzFJmPl30jdZDsjtULItRU4YlQoULx8eO2t+qeIGO43h8tr7npUal0Kppu1wtgEmLWOSJABiY0t1+vX7ik9Klcm2UilTZyJQp63vPDcG4giSPbKR5vsduK6L3iTbGgaihlcG4+arBi0mwhivEWghZ7vzql4b30Uau3rBDRqIVJMLBLBrixAEzjJAwOO+nieom4epCIGqVVdazkgpTC+lFAkBjIk+4API0O8pxtj5V7uatRTbJJUDBP72DPsADqkHSViTTbJen1C1LymkrSuJIAbm31YkAEAfoBpu6Z0qg2zQmDVsp1KfmAlfUDKseI9HvIuMc65v4e3wpuTVZxTKw4plbmHIWWwJPc8fPXTus9X8ultSm3NOmFYilVtBUUwrWsM/EKgM8wZxoZFJS0CLVUwd4H6xWfchHpUhtaieTVcLbS9ILqXloDBZGImR7Tpf+0DfeY9JQQVWkKgjMtUAAuj8VqLPtB+mqW+3V1FKiVUV6dQKKKWm4EEvUMZPqABuB+LGhNQdxJLLIgcEgzPvz/PTKHlzBydUH06tUrbA0alQLRm0YAgooa2f0b5nHOum/Zzt6Sbd7ijDc1CziCFIKAFM4ME5jORpR8MdI8zb7is71EWnRMUaZFloBtkx62Ik3ARnvwGHoXXaezaptqjClSL/ALNmwIhCOIKlcZODes6lOalcV6HhBrbCXizp6LAlpCtar3CR3gfgnBYqIIzAidcy3+/rLWZndiwYg3LP4oBuYx+EASfbXf3enuKAQ1Kblli6kwIu/eXJi05+Ua+b6tau5p0GLUzQDCo5Yzzm6eYIMfUa2JclsMpcdouUt6KiVEq3YJbzABkxHrGIK8DI5j6l+l013kG9jURLFUG65wrFTaRIuI+EE3GTg6XKe4FSlXCvGVBJ/GuSPoJGff0ah8K9U+71i8sFUXCO5U3D8uc/PVXDWifN8tlvfK4KkgjEqcySDbkdvh4+WmTpvX69OiKVMrT/ABScsjWwRMyB3AEQZ1r07YLbLmogUqStQepJJQyYAHYwQp9P56X+sUUTc+VTDLczfFhiTIEjsRgAD3HOp6loqm47YU6l1F127UWKq5pqrn99A2JH73qM5znR3onVaDVa6basVV7wtwhmU+kKADbhcgEYnjQnxRvqdSoHVYAoZNogVJ9c/IEj6AjQvo6lNylcJFrmRHpvEgCRwG5xxk60V47NJ3N8ejpCbQ1VqVKrIAgtFQ+rznbJzOVjHpwASY9gtGjt6e4bcUUWqUQBqfmiGibnJEyGOfTII950YboiN0+rXl0qVAyoMoqXtYDaM5GeYiPrpU8QValKixc3M4VGIW0WLKogA+EAGO59X01KcrpJ7ZbHHttaX+EfUOpvT3i7pqJrIFVXUMQ0LObge4HuQczpgo7o7mkGW5qZB8qolrOCTJp1RmBzEzEGZB0v9S3nnUUqKoDxBVgSt0j05AnIm3mPpml1vaU6dejV27EXqanlhrSpDQ1IsDmJYKSfwmZGjHzjvsXJFQlraDS9Mao1IJRcrTf1hQCoJqftM8CQiQJ4EZA1R8H9Mr0er7So/wD8ys99rTaWVmtcfhJGROGgxwYu9B6V9+WqtXcGg6tclJoAYMIL4tDH0gEgYAHziDw5tBteqbJaYNlWoFeZkOk3gcYJta0yRdGrK/shKn6AvizfilU3dIEszbmsWv4AvwBBGSQeZEAcdxPReqeWalSZqMtokAr85EjBAjWvi4E7vdOZJO6rD9Hb+WBqhsFMHgCYEzz+X9NVUVxEcndjrT3tHcGg1BnR6dJVcNBKsoNpLYBEiSf7yj6161Z9xUNNUdrnJRaYlm/CABxwDk8ZnQDoVcUNwFq3qpJp1gAAygmCIPBUjvHHbTTQ6tUouPIVKL06YokmkDcRFzgxPcDgz7nUZxraKQk2ZX8LbbbAGs9Y1nj0U2RxTJEgOxWGLTNqwRGMZI7ddQ3pvapRLgCSSGJAnOUYGDwTkj5aLdOWoyrWNRTuHWswasD8K2BzgwpN11w+EKPoLHTOpGildmvZqLossZQiMWkDmFJvGCChM8aSLku9jSUQJ9mvQaW+3T+ebaSDzGExJLQouM4knJnjTr4z2m2ooKe3WDWLKXm6ynS/tCpc+m9iF5zbpZ6BTWjUqEE21qS1FMQYDBogexJEdxGry7ervN0iAiFb0riAXbzTnIKqakMO9sc8NJtuxY60TTdsB5TGg1daG3a6cWo/mMFi5pDqIAk44170HoDb1yqSoAhqxYMwEQAwGEYqFNhN2JwJOoPFm3Wmw2pqj9iCaTQT62CFvMyYDkWg/hAaZka38PdefYvVp7RBU29WKtMEGaZHYlcOsSCZyBIgzqai+N/ex+VsaOq+CNrTDsoqGqlNPKqKwNQv62JAAAOFBPpyCdcg6ztqtRmrBCwLM1RkVrASxA9woMGBOI510bxJ9ol4pJtabU2LFjVeDawENbHxW3d8EAY50P6j4v3GxYHbptyu4opXItZs1CWYG2oBAe6BwAY1XHyRObTEfo3TS9Nq0rarW2ZJYwMWxESy8nnTTsOl0qVNNy1tH4LfMV7qzj1OyUwDcssvqWAI79rVDxF5wU7hKQIHor0FIqUiDJNoY3RkkHODHbVLqW13H3vy6ipelNDSYH9mEwKZpmcg9hkz20ZNsCSXQSrGnWcoxIqOPSBSIaSxZibnyTjGMfTQpOmbfcMCxamqE3umbizWjGMALMjMEE8g696/4S3e3Id1JwTejSR2Mxkc/MfPQ2k7VB8QS28lA0wPeO49cTmYOlUf4hc37Dmy6fQFta25SxpMalQANKgzBgekkGCTMHjRvw/4WvZ32+6Ur6S1NCxkjs0ZENImAY9udANr1agu129Fihesar1FX46WIpKW/DMGQcktOANZ0/w6lIVaqKE/aIKbmbyjLLKoIhSACZM/GAQe6y1pspBOX7UdD3G1NYlEqlqYuNNbhbctgUMcgkhibRESNDOq7PzdvUplfVFpBEFWng8wcaWtp16pQDVacD1gGkzF5AItYGBghv7sWmBwNQ1fGVWnuXqVVlahDWycEAgLn2u4PsNcuXA5049ro6cX6j4rjNaZe3u2pdOQfsfOqu0KXa5VkSISAIhWkmTgdjoT4w3cmkGFOq9SmGLe0gNaCDwA8flqDr/XKm9h0U+Wkhg0kktnlQFEWgBRmJ50PqVqZClmF6gAj4RILXD65Q/7ra68EJKK59+zlz5FKT49B2k7FKDrIhWQtBADgBluPYfHnAls86u+HunuvUNjWf8AHWkyZKsVYQRyLiGOeQB7aWNl1gI6AErTYjzWVjdBMzGQQM+3tor4D6gKvUtp5hq3eYLQcgG04MiYA/SdUqSJOSYD8b7iiN3WFFfUK1W8tOG81riM5nGTjAx30F6SGrV6dK4A1HVAxHBY2jjMSRxo/wCNKe0TcVoZ3qmrWLBYtRjUYgZwRESOQQfyWhta1Jade10DMTSqQQCyGfSfcGP4aeLXEDWxo8S9CanUD12tFZTLllPrX4sjEkFWg5MnAzpuTeb1Vpbpdu1ZKm3S4iahEEE+lSGzBmQeBB0z9aoUt3tQapR6FRUqBiQrLIxUkKbTMg4tGe2rdGitn3Vaf9giBQXzaZ8szhSZHfE/LXC8zaV+uzpUN2jmlepWbdeYw8lVVlpAqQXnBtptJMhZK4EYE40MHVqi7RanxlNyqd4xTY25nnjImFWZ4L3vKKnbrTql3+Fi8hW5m9DkgGSCoTgARxqXp3hCiiPUoNUZvSGSoUcSl2PSPWQWIMGCJAmdMs8a2K8TbEJN8tE05YhHQqGVSSmBgjuQrDHOB3yTHT1RNztU2j/2PxvUIUOS9zDGCCAAsHuD89SdT2NPbvTe0slS02pJtZGVyhJBafURz3HbUNHo7UKZrbio9F2a6ilT0tCuy+tGwZvX0rxcQRBGqc01oXi09jZ1PY0K1WrU9TXgEljkO1MBiSRyuBaBAMyDOhW8qeSIpNSpKqBAGMvZ7rmJExB+fOAL+xes1KkXRh5yKrpkMjwbDaSDB9WQZhR8JXIbrXTqayBTrOwJJKIwAIx8TEAwRlZMEdsjXO2+Wy8V4WhR3tRH9NMNIBHaW/ePpOCMgHggCDydS9a3NXcPTdkUeXSRFVSFwmATGRcc5AP9R79SVWNqWq3YgZjvwRP0/LvJzo1zgM4IUTYzDLGOExGO7YAn8tdu4pM5dN0C+qUWNBBTDXE/tfWpPYKBGSJLSI5t0f6JUq0qVGvvAFXaUyaCAgM4uwGGSPUQATznGCSQ8Pb3y90ab+XSmmxDOQoQrxDODbcCwMxwp1d6ztH3NB1UoxIaAoBHvNwjg4MkR7c6m5+mNx3orf8AStevWNWhvmp0vISq9OqmAzEqKdnDg25YcTzxCv1HYNWqeZTQgAgF6a+gN+6rRAb2nPOi58L1xuAUJqU0WwseWXjNrekjHJGmPZdaVdt5C+UwAIYAq6sS2R6WJB9Qz7gc6bkluPQqjaqXYqbHpRD06iUV81w52+3mSqxyzNyxPfkzgC4RffqT+UWcqFK+YDk2giJZeLyOBzAM8an2PSa9Tb06xLiqquabKRLC79mrsRiIJun6Gcair9MajtKu1Ql9xVIaoqg+gjCUxwOCS7HABzGJjLjPvuzqxznCq6FnoHVketVFVgtOoPTfkLFwW7kd8zjGmDxX0QeVuK8C4WskSywJLMGGIMxBkwPnOotl9nqKhI3dKrVBAWnTGCcAi5iJI+XvoxX8ImndSR1qIQbb4CwOXiZWIEge4+WtKUFNSixI8pRal/YubgVF2tJqbRSXIQiB5kXMWHePn/7KdUM3qYHsOP04+h/TTr4w6ig29Gjt4cBCXqXDOJJI7A3mJ5z7aA9IRWogMVZlnHcCe/t9dVxTkocpfZPLji58YgoBoNsCBMz7fI/y76aPCm6pP1TYvTTyya8vT/ApiAEyTHJzxxqvvujiVMhQwLdywH/hmSCII7xng6O/Zx0lBvdsxdD6g65hgSsxkkEZ+v8AMUlkXGyaxyToSfER/wC27uAP+8VskScVWJiflGoavUSaLU2LEyhUE4BWRMdjazDtz+nnij/vu6//AGK3/mNqn5hY3EXe89/z/wAtPXQrOodA8UO2zorC+XQSnILKIKk5mJCv8JBBGe2Zpb3rWGdKjggpZ6mi3g2gycC0EFuxg5nSZtuqNTptTEBTkCJgkESDE8T8sDGqVRyxM3AAzHJPYgHGo/Cr2U+R1ofNr4lmi64LEgB5/wDEbgvtLR9CPaC29N3jAJzbF7AEkKtueCD8RaeSSggYM8c24BPooyOJLHtz6sAfpps6L1SoKL0agBp+koWMkBYIWCZYSBGR+KNTy4VWhoZH7OjUuqVnJFJkqC4BA5AMYE83oQ2IIz241H1bf7kmkPKUmSfUywhEAMGsJEyT245Gl3pnWtuseffKAgKEZowR6WBxyOLpM8wI2fxBtLjZuK8AAhatJ2T5wRa3Y8yPlrleOSekdCyRqmwq+/q3VXrstVaRTmkpa17g9jTkqQAYJw4PMaheqtfbPuKzVau0U+jhLwq+tyVALTFsEiWJ5nEnVeq0W24RqtMk4Ch+V4kFRIkAduQPbQjeV2fa0ttSrUvKpwzoAykkZKqSFFpMxIxjtjRj1s0lT8Qp1noFEU0SmtJVq8Kwi8mLYnK85iPiBxAGua0+sPSd6PrsDG1aoFyjnIMx7EDH0xpm2fjQUwtCvt0qJScAF2h5UwJkZKwc+kH2nVA7U3s7hazFR5dVyAFAJIkDDRPJkEQBGujEnjVSJTrI7QG6p1+reAsoBmMSxPBMg4gKAPbnJ1v0brJWq1SCrYYmmABzBNp7gSYBg+3bVDe7plYgpTaTJZkDE/8AFIU8yBHOZxA2mTPt/DXVxi4nO20xl8S+JN1uAyVCyoSSoEiQTiYgFeOR/XV+vvkosn3WpUBZLSGCi0ACe0ZMsZ+WdLGyrS1ll2DgSSDjM5PI7451eq7l1UsxBUqQCbRk4474JExpeC6ByYw+DfGQoVjSr1an3VbiGUZDDM8E2uZke7TjJ0wbzxPQcGlSnbq6sKSmkUVzGBIJBPsCBz+vI6FRlMxJPOnHp+zISjutsfNq02B8lvwki6UJJkAArBNw9J0uTFG7KQySWho654tWqtPabRPLemCpSMh1gNMcKADJnnnUfXt8fUKwNQiGa20JaMP7fMQMCZycil0nxInkj0G5VhiEJLxktKgmJgwe50F631WnUW2mrCTkF2McCLc+3AkC7tOpRh5LRScvFq+xdJ4kzKj+g/1+ejPSNmWvqXimKakyeXP7qjuYyfaO0jQrbbVmIUKTiCI/19NGUriiAVBDkW1A6kq3cHgxEn+muibvojH7YT3YpCmA+4peU1ocqlNHIAlqYM3D1WgiCRnjuR8Ibv8A+K7cSqnzYhDIypwIJAA+WMfTSVuql4glTzJ7kcgAHODPvydFPAW4duq7O5r/ANsBdyDCkT/I6Tg62Fz2OnVPshepuKlX72AKlR3AFEmLmLwc/wB7W23+yJoIbeFh/wDhYR/HXWideTrnWaY/FHJ6f2Q2srLuQCuRdRcx+jast9mtWJ+9qZwT5D5zmc4/LXUVOvSdZ5Je2FL6OX1vsxd+dyhwBH3dgOIBIBCzHf8A5zvS+ymoLh97T1AT+yMY4/F/DXTQNZpXkZqOX1PsnqGY3SCR/s275/2moH+x2qc/fKY+lJv/AF8a6XV31pN5ZVmAQJmOScYHMdzGvT1NVHqDTAJCqzRPAwMMfY5/no/JJAo5lT+x6sDP3xLvfy2/9Uj8tSH7J9xJ/wC2qOIhWnHf4tdH6h1BlKBASSfV6SQog4MfiJjA9sxifKnVlClgGJHupCwBJaf3RzOe0cic5zGRzKt9klUM1R90jFvi/ZsS3+KZ1F/1VvDBdysAf7Op7cAfpge4766buuplVVgCS2RItx3meJH9TwNZtes0zCksW97GAMcxI4UQSeBcs8xoLJNoOkcoq/ZQ5IH3inPsaVQ/LESO4xPvqzsfsjqMJ8+j+dJgR+Ta6ruOpBagQz/eMGPkMDJ5+QkdyBqNOt0yYBfuJsPPAAkckzGOx7aZ5Zi0jn3/AFU7i2z73TsmbVQr9ciSRHb6apVPsZrsBduqRj+4QM/IGBx2107edTa+ymYt+JypYD5COeCSZjEZMxY2/U0b97CljcjCAO5xjjjn5aPyT7A6OVU/sVYf/UJ+h/PRXbfZhUHO5TCgLahEQIGRERzHePrp9HV09MB4P/22zxwI+Y5/z1Lt9+rzAfBjKkSfl/PQeSb7DGl0c42/2X11RF+9U4p/AQjqRJ9QkNkccgxrUfZPVZ3epuKDCoZP7JgZ/um+R/EfLXU7teBtFZGFnLH+zyorPO7PqPqC0WyJnsDjngRM8a0r/ZpdDfegqnEeU+e/174P9ddVb668DaX5JWH0ckP2VE87j8ht3j+cx9M8aveGvsubb7mjXG5DCk99ppFS3IjLf09tdMJ14W/99F5ZUJxRHX25I5HftPbv8u+q1j59S4B4Ugf/ANT+kazWamxzZUYkG4fMW4JnB57ZxxnXu8R1p/EOe0j6DmRn2gxrNZp4k5HpVyoFwBJGQvb2yT8hP11DTrO6n1KJGIU4/VjPbHGs1mg0BEHnkKcgwJBIJMxIJJb3+mt9vuHugkHjse/+9j+Os1mkmkWj0EBU7e2sqQQZyNZrNKhn2aVtuGPqmcgGSIkQSIiDB5GfaNbpTCj0gCAAAOAPYew+Ws1mjEV9mzvHPz/hnUa0QsCOOMzHufqe576zWaLCkS3a2qwcHiY+v1/XWazRFfYLpVn81jcLQl1sGBIJ98zGSeIgROvajVHp5cAz8SqRjiIu+ZzP0g51ms09Cvs8beOFUkqZnFp9ve7P9Y7ciWlUqWks6kwI9ECTySLs8DEiM6zWaagEVZ6hRh5lpnlVIwOR8cmfkRqRDUiS6YzinH5fFrNZpGMRqaiq37QE9iU+ZmfVmce0asbamVBuYuSeTiPYADj/AF+WazQY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76256" y="3068960"/>
            <a:ext cx="158417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Пипин Мали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32656"/>
            <a:ext cx="6336704" cy="48320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Мартелов син </a:t>
            </a:r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Пипин Мали  </a:t>
            </a:r>
            <a:r>
              <a:rPr lang="sr-Cyrl-RS" sz="2800" dirty="0" smtClean="0">
                <a:solidFill>
                  <a:srgbClr val="FFFF00"/>
                </a:solidFill>
              </a:rPr>
              <a:t>помаже папи Стефану </a:t>
            </a:r>
            <a:r>
              <a:rPr lang="sr-Latn-RS" sz="2800" dirty="0" smtClean="0">
                <a:solidFill>
                  <a:srgbClr val="FFFF00"/>
                </a:solidFill>
              </a:rPr>
              <a:t>II</a:t>
            </a:r>
            <a:r>
              <a:rPr lang="sr-Latn-RS" sz="2800" dirty="0" smtClean="0"/>
              <a:t> </a:t>
            </a:r>
            <a:r>
              <a:rPr lang="sr-Cyrl-RS" sz="2800" dirty="0" smtClean="0">
                <a:solidFill>
                  <a:srgbClr val="FFFF00"/>
                </a:solidFill>
              </a:rPr>
              <a:t>да</a:t>
            </a:r>
            <a:r>
              <a:rPr lang="sr-Cyrl-RS" sz="2800" dirty="0" smtClean="0"/>
              <a:t> савлада </a:t>
            </a:r>
            <a:r>
              <a:rPr lang="sr-Cyrl-RS" sz="2800" dirty="0" smtClean="0"/>
              <a:t>Лангобарде </a:t>
            </a:r>
            <a:r>
              <a:rPr lang="sr-Cyrl-RS" sz="2800" dirty="0" smtClean="0"/>
              <a:t>и </a:t>
            </a:r>
            <a:r>
              <a:rPr lang="sr-Cyrl-RS" sz="2800" dirty="0" smtClean="0">
                <a:solidFill>
                  <a:srgbClr val="FFFF00"/>
                </a:solidFill>
              </a:rPr>
              <a:t>створи папску државу Ватикан </a:t>
            </a:r>
            <a:r>
              <a:rPr lang="sr-Cyrl-RS" sz="2800" dirty="0" smtClean="0"/>
              <a:t>у средишњој Италији и за узврат </a:t>
            </a:r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добија 751. краљевску круну</a:t>
            </a:r>
            <a:r>
              <a:rPr lang="sr-Cyrl-R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800" dirty="0" smtClean="0"/>
              <a:t>и оснива </a:t>
            </a:r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династију Каролинг</a:t>
            </a:r>
            <a:r>
              <a:rPr lang="sr-Cyrl-RS" sz="2800" b="1" dirty="0" smtClean="0">
                <a:solidFill>
                  <a:srgbClr val="7030A0"/>
                </a:solidFill>
              </a:rPr>
              <a:t>. </a:t>
            </a:r>
          </a:p>
          <a:p>
            <a:endParaRPr lang="sr-Cyrl-RS" sz="2800" dirty="0" smtClean="0"/>
          </a:p>
          <a:p>
            <a:r>
              <a:rPr lang="sr-Cyrl-RS" sz="2800" b="1" dirty="0" smtClean="0">
                <a:solidFill>
                  <a:srgbClr val="7030A0"/>
                </a:solidFill>
              </a:rPr>
              <a:t>Папа-</a:t>
            </a:r>
            <a:r>
              <a:rPr lang="sr-Cyrl-RS" sz="2800" dirty="0" smtClean="0"/>
              <a:t>врховни верски старешина римокатолика</a:t>
            </a:r>
          </a:p>
          <a:p>
            <a:endParaRPr lang="sr-Cyrl-RS" sz="2800" dirty="0" smtClean="0"/>
          </a:p>
          <a:p>
            <a:r>
              <a:rPr lang="sr-Cyrl-RS" sz="2800" b="1" dirty="0" smtClean="0"/>
              <a:t>Династија-владарска породица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877272"/>
            <a:ext cx="91440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Франачка држава достиже највећу моћ за време Пипиновог сина Карла Великог </a:t>
            </a:r>
            <a:r>
              <a:rPr lang="sr-Cyrl-RS" sz="2000" dirty="0" smtClean="0"/>
              <a:t>јер за његове владе </a:t>
            </a:r>
            <a:r>
              <a:rPr lang="sr-Cyrl-R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постаје</a:t>
            </a:r>
            <a:r>
              <a:rPr lang="sr-Cyrl-RS" sz="2000" dirty="0" smtClean="0"/>
              <a:t> највећа и </a:t>
            </a:r>
            <a:r>
              <a:rPr lang="sr-Cyrl-R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најмоћнија држава западног Средоземља</a:t>
            </a:r>
            <a:r>
              <a:rPr lang="sr-Cyrl-RS" sz="2000" dirty="0" smtClean="0"/>
              <a:t>. 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6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501008"/>
            <a:ext cx="259228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&amp;Dcy;&amp;acy;&amp;tcy;&amp;ocy;&amp;tcy;&amp;iecy;&amp;kcy;&amp;acy;:Pippin the youn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60648"/>
            <a:ext cx="2627784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194421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3284984"/>
            <a:ext cx="1944216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КАРЛО  ВЕЛИКИ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692697"/>
            <a:ext cx="61926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Карло Велики (768-814 )  </a:t>
            </a:r>
            <a:r>
              <a:rPr lang="sr-Cyrl-R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 </a:t>
            </a:r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стално ратовао настојећи да уједини све Германе под франачком влашћу</a:t>
            </a:r>
            <a:r>
              <a:rPr lang="sr-Cyrl-R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sr-Cyrl-RS" sz="2800" b="1" dirty="0" smtClean="0"/>
              <a:t>и успео да прошири границе Франачке државе од Северног мора до средње Италије и од Шпаније до Лабе.</a:t>
            </a:r>
          </a:p>
          <a:p>
            <a:endParaRPr lang="sr-Cyrl-RS" sz="2800" dirty="0" smtClean="0"/>
          </a:p>
          <a:p>
            <a:endParaRPr lang="sr-Cyrl-RS" sz="2800" dirty="0" smtClean="0"/>
          </a:p>
          <a:p>
            <a:r>
              <a:rPr lang="sr-Cyrl-RS" sz="2800" dirty="0" smtClean="0"/>
              <a:t> 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861048"/>
            <a:ext cx="8640960" cy="15696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Карловим освајањима ширило се и хришћанство из Рима што је одговарало папи Лаву </a:t>
            </a:r>
            <a:r>
              <a:rPr lang="sr-Latn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sr-Latn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oj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sr-Latn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крунише Карла Великог за цара </a:t>
            </a:r>
            <a:r>
              <a:rPr lang="sr-Latn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Риму и проглашава га наследником светих римских царева.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66124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 обнове титуле римских царева у Зап. Европи побунила се Византија </a:t>
            </a:r>
            <a:r>
              <a:rPr lang="sr-Cyrl-RS" dirty="0" smtClean="0"/>
              <a:t>јер је била до тада једини наследник традиција Рима али је царица Ирина изгубила рат и морала да прихвати Карлови царску титулу.</a:t>
            </a:r>
            <a:endParaRPr lang="en-US" dirty="0"/>
          </a:p>
        </p:txBody>
      </p:sp>
    </p:spTree>
  </p:cSld>
  <p:clrMapOvr>
    <a:masterClrMapping/>
  </p:clrMapOvr>
  <p:transition spd="slow">
    <p:plus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64.19.142.10/upload.wikimedia.org/wikipedia/commons/a/af/Karl_den_store_krons_av_leo_I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7272808" cy="537321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99592" y="5805264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Крунисање Карла Великог  на Божић у Риму 800.</a:t>
            </a:r>
            <a:endParaRPr lang="en-US" sz="2400" b="1" dirty="0"/>
          </a:p>
        </p:txBody>
      </p:sp>
    </p:spTree>
  </p:cSld>
  <p:clrMapOvr>
    <a:masterClrMapping/>
  </p:clrMapOvr>
  <p:transition>
    <p:wipe dir="r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arlo Vel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9" y="981075"/>
            <a:ext cx="4104456" cy="48958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95731" y="5949279"/>
            <a:ext cx="43525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Карло Велики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79928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5157192"/>
            <a:ext cx="79208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      </a:t>
            </a:r>
            <a:r>
              <a:rPr lang="sr-Cyrl-R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Карлово Свето римско царство= Франачка </a:t>
            </a:r>
            <a:r>
              <a:rPr lang="sr-Cyrl-RS" sz="2400" dirty="0" smtClean="0"/>
              <a:t>простирало се од Северног мора до средње Италије и од Шпаније до реке Лабе ( Елба).</a:t>
            </a:r>
            <a:endParaRPr lang="en-US" sz="2400" dirty="0"/>
          </a:p>
        </p:txBody>
      </p:sp>
    </p:spTree>
  </p:cSld>
  <p:clrMapOvr>
    <a:masterClrMapping/>
  </p:clrMapOvr>
  <p:transition spd="slow">
    <p:comb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685</TotalTime>
  <Words>690</Words>
  <Application>Microsoft Office PowerPoint</Application>
  <PresentationFormat>On-screen Show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Верденски уговор</vt:lpstr>
      <vt:lpstr>Nastanak feudalnih odnosa</vt:lpstr>
      <vt:lpstr>Ceremonija investiture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osdudovica3</dc:creator>
  <cp:lastModifiedBy>User</cp:lastModifiedBy>
  <cp:revision>107</cp:revision>
  <dcterms:created xsi:type="dcterms:W3CDTF">2011-04-14T19:49:17Z</dcterms:created>
  <dcterms:modified xsi:type="dcterms:W3CDTF">2016-09-29T14:31:14Z</dcterms:modified>
</cp:coreProperties>
</file>